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7" r:id="rId3"/>
    <p:sldId id="261" r:id="rId4"/>
    <p:sldId id="265" r:id="rId5"/>
    <p:sldId id="266" r:id="rId6"/>
    <p:sldId id="259" r:id="rId7"/>
    <p:sldId id="260" r:id="rId8"/>
    <p:sldId id="263" r:id="rId9"/>
    <p:sldId id="264" r:id="rId10"/>
    <p:sldId id="262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519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2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849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79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63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09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804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321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01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79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94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7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Stormwater and Why it Matters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7275" y="3625285"/>
            <a:ext cx="3680847" cy="2310565"/>
          </a:xfrm>
        </p:spPr>
        <p:txBody>
          <a:bodyPr/>
          <a:lstStyle/>
          <a:p>
            <a:r>
              <a:rPr lang="en-US" dirty="0" smtClean="0"/>
              <a:t>Western Piedmont Council of Governments Stormwater Management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332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Prevent NPS Pollution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Keep litter, pet waste and other items out of the street and gutters. </a:t>
            </a:r>
          </a:p>
          <a:p>
            <a:r>
              <a:rPr lang="en-US" dirty="0" smtClean="0"/>
              <a:t>Do not over apply pesticides and fertilizers. Read the instructions and only use as much as specified. </a:t>
            </a:r>
          </a:p>
          <a:p>
            <a:r>
              <a:rPr lang="en-US" dirty="0" smtClean="0"/>
              <a:t>Dispose of household hazardous chemicals such as paint, and cleaning products properly and never dump into a drain.</a:t>
            </a:r>
          </a:p>
          <a:p>
            <a:r>
              <a:rPr lang="en-US" dirty="0" smtClean="0"/>
              <a:t>Plant ground cover and/or a rain garden and allow rain water to filter naturally.</a:t>
            </a:r>
          </a:p>
          <a:p>
            <a:r>
              <a:rPr lang="en-US" dirty="0" smtClean="0"/>
              <a:t>Wash your car at commercial car washes to avoid soap and other pollutants from getting washed into the storm drains.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96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Want to Get Involved?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WPCOG has multiple opportunities to get involved:</a:t>
            </a:r>
          </a:p>
          <a:p>
            <a:pPr lvl="1"/>
            <a:r>
              <a:rPr lang="en-US" dirty="0" smtClean="0"/>
              <a:t>Adopt-a-Stream Program: Grab a group of friends and family and choose a waterway to clean up! </a:t>
            </a:r>
          </a:p>
          <a:p>
            <a:pPr lvl="1"/>
            <a:r>
              <a:rPr lang="en-US" dirty="0" smtClean="0"/>
              <a:t>Storm Drain Stenciling: Rent supplies to go around and spray paint “Do Not Dump, Drains to River” on your local storm drains.</a:t>
            </a:r>
          </a:p>
          <a:p>
            <a:pPr lvl="1"/>
            <a:r>
              <a:rPr lang="en-US" dirty="0" smtClean="0"/>
              <a:t>Local Clean-Up Events: Check our Facebook to find out about local clean-up events happening, or contact us to rent materials for your own clean up! </a:t>
            </a:r>
          </a:p>
          <a:p>
            <a:endParaRPr lang="en-US" dirty="0"/>
          </a:p>
        </p:txBody>
      </p:sp>
      <p:pic>
        <p:nvPicPr>
          <p:cNvPr id="4" name="Picture 3" descr="Dump No Waste... | ...Drains to Stream. A nice littl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47" y="4517755"/>
            <a:ext cx="2696706" cy="202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34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Stormwater?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880315" cy="438919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When rain or </a:t>
            </a:r>
            <a:r>
              <a:rPr lang="en-US" dirty="0" smtClean="0"/>
              <a:t>snow </a:t>
            </a:r>
            <a:r>
              <a:rPr lang="en-US" dirty="0" smtClean="0"/>
              <a:t>hits hard (</a:t>
            </a:r>
            <a:r>
              <a:rPr lang="en-US" b="1" dirty="0" smtClean="0"/>
              <a:t>impervious</a:t>
            </a:r>
            <a:r>
              <a:rPr lang="en-US" dirty="0" smtClean="0"/>
              <a:t>) surfaces like driveways, roads and sidewalks, it becomes </a:t>
            </a:r>
            <a:r>
              <a:rPr lang="en-US" b="1" dirty="0" smtClean="0"/>
              <a:t>stormwater runoff. </a:t>
            </a:r>
          </a:p>
          <a:p>
            <a:r>
              <a:rPr lang="en-US" dirty="0" smtClean="0"/>
              <a:t>The runoff picks up </a:t>
            </a:r>
            <a:r>
              <a:rPr lang="en-US" dirty="0" smtClean="0"/>
              <a:t>pollutants </a:t>
            </a:r>
            <a:r>
              <a:rPr lang="en-US" dirty="0" smtClean="0"/>
              <a:t>as it travels over the impervious surfaces and into the stormwater gutters and drains. 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polluted runoff drains directly into rivers, creeks, lakes and </a:t>
            </a:r>
            <a:r>
              <a:rPr lang="en-US" dirty="0" smtClean="0"/>
              <a:t>streams.</a:t>
            </a:r>
          </a:p>
          <a:p>
            <a:pPr lvl="1"/>
            <a:r>
              <a:rPr lang="en-US" dirty="0" smtClean="0"/>
              <a:t>Sometimes</a:t>
            </a:r>
            <a:r>
              <a:rPr lang="en-US" dirty="0" smtClean="0"/>
              <a:t>, </a:t>
            </a:r>
            <a:r>
              <a:rPr lang="en-US" dirty="0" smtClean="0"/>
              <a:t>runoff</a:t>
            </a:r>
            <a:r>
              <a:rPr lang="en-US" dirty="0" smtClean="0"/>
              <a:t> </a:t>
            </a:r>
            <a:r>
              <a:rPr lang="en-US" dirty="0" smtClean="0"/>
              <a:t>can harm the plants and animals that call these places home!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246" y="2059381"/>
            <a:ext cx="5003285" cy="333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83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9471" y="388636"/>
            <a:ext cx="7132551" cy="607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66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Hydrological Cycle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6672" y="1690688"/>
            <a:ext cx="677068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68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451" y="765799"/>
            <a:ext cx="6989735" cy="5405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4874" y="1898835"/>
            <a:ext cx="34793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More permeable surfaces (grass, gardens, natural landscapes) means more filtration and less runoff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More imperious surfaces means more runoff and less infiltration into the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Urban areas and high density areas have less permeable surfaces, resulting in much more runoff and pollution</a:t>
            </a:r>
          </a:p>
        </p:txBody>
      </p:sp>
    </p:spTree>
    <p:extLst>
      <p:ext uri="{BB962C8B-B14F-4D97-AF65-F5344CB8AC3E}">
        <p14:creationId xmlns:p14="http://schemas.microsoft.com/office/powerpoint/2010/main" val="2567920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Common Stormwater Pollutants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45820" lvl="1" indent="-342900">
              <a:buAutoNum type="arabicPeriod"/>
            </a:pPr>
            <a:r>
              <a:rPr lang="en-US" dirty="0" smtClean="0"/>
              <a:t>Yard Waste</a:t>
            </a:r>
          </a:p>
          <a:p>
            <a:pPr marL="845820" lvl="1" indent="-342900">
              <a:buAutoNum type="arabicPeriod"/>
            </a:pPr>
            <a:r>
              <a:rPr lang="en-US" dirty="0" smtClean="0"/>
              <a:t>Pet Waste</a:t>
            </a:r>
          </a:p>
          <a:p>
            <a:pPr marL="845820" lvl="1" indent="-342900">
              <a:buAutoNum type="arabicPeriod"/>
            </a:pPr>
            <a:r>
              <a:rPr lang="en-US" dirty="0" smtClean="0"/>
              <a:t>Litter</a:t>
            </a:r>
          </a:p>
          <a:p>
            <a:pPr marL="845820" lvl="1" indent="-342900">
              <a:buAutoNum type="arabicPeriod"/>
            </a:pPr>
            <a:r>
              <a:rPr lang="en-US" dirty="0" smtClean="0"/>
              <a:t>Hazardous Household Wastes</a:t>
            </a:r>
          </a:p>
          <a:p>
            <a:pPr marL="845820" lvl="1" indent="-342900">
              <a:buAutoNum type="arabicPeriod"/>
            </a:pPr>
            <a:r>
              <a:rPr lang="en-US" dirty="0" smtClean="0"/>
              <a:t>Vehicle </a:t>
            </a:r>
            <a:r>
              <a:rPr lang="en-US" dirty="0" smtClean="0"/>
              <a:t>Maintenance/Waste</a:t>
            </a:r>
            <a:endParaRPr lang="en-US" dirty="0" smtClean="0"/>
          </a:p>
          <a:p>
            <a:pPr marL="845820" lvl="1" indent="-342900">
              <a:buAutoNum type="arabicPeriod"/>
            </a:pPr>
            <a:r>
              <a:rPr lang="en-US" dirty="0" smtClean="0"/>
              <a:t>Pesticides/Herbicides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797" y="1635071"/>
            <a:ext cx="4168478" cy="416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45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Non-Point Source Pollution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Stormwater pollution is considered </a:t>
            </a:r>
            <a:r>
              <a:rPr lang="en-US" b="1" dirty="0" smtClean="0"/>
              <a:t>non-point source pollution.</a:t>
            </a:r>
            <a:endParaRPr lang="en-US" dirty="0" smtClean="0"/>
          </a:p>
          <a:p>
            <a:pPr lvl="1"/>
            <a:r>
              <a:rPr lang="en-US" dirty="0" smtClean="0"/>
              <a:t>Non-point source (NPS) pollution is defined as pollution that does not come from any one source. </a:t>
            </a:r>
          </a:p>
          <a:p>
            <a:pPr lvl="1"/>
            <a:r>
              <a:rPr lang="en-US" dirty="0" smtClean="0"/>
              <a:t>Generally, NPS pollution comes from land runoff, precipitation and drainage, and hydrologic modification.</a:t>
            </a:r>
          </a:p>
          <a:p>
            <a:pPr lvl="1"/>
            <a:r>
              <a:rPr lang="en-US" dirty="0" smtClean="0"/>
              <a:t>NPS pollution can include excess fertilizers/pesticides, sediment from construction sites, agriculture, and erosion, bacteria from livestock, and salt from irrigation </a:t>
            </a:r>
          </a:p>
          <a:p>
            <a:r>
              <a:rPr lang="en-US" dirty="0" smtClean="0"/>
              <a:t>NPS pollution is the leading cause of water quality issues in the country.</a:t>
            </a:r>
          </a:p>
          <a:p>
            <a:pPr lvl="1"/>
            <a:r>
              <a:rPr lang="en-US" dirty="0" smtClean="0"/>
              <a:t>According to the EPA, in North Carolina:</a:t>
            </a:r>
          </a:p>
          <a:p>
            <a:pPr lvl="2"/>
            <a:r>
              <a:rPr lang="en-US" dirty="0" smtClean="0"/>
              <a:t>424 miles of streams and rivers are impaired</a:t>
            </a:r>
          </a:p>
          <a:p>
            <a:pPr lvl="2"/>
            <a:r>
              <a:rPr lang="en-US" dirty="0" smtClean="0"/>
              <a:t>171 acres of lakes impaired</a:t>
            </a:r>
          </a:p>
          <a:p>
            <a:pPr lvl="2"/>
            <a:r>
              <a:rPr lang="en-US" dirty="0" smtClean="0"/>
              <a:t>9,483 square miles of coastal waters are impaired 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45910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Impact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Low impact development (LID) </a:t>
            </a:r>
            <a:r>
              <a:rPr lang="en-US" dirty="0" smtClean="0"/>
              <a:t>is using practices that mimic natural processes to aid in infiltration and evapotranspiration, or use stormwater to benefit natural systems. </a:t>
            </a:r>
          </a:p>
          <a:p>
            <a:r>
              <a:rPr lang="en-US" dirty="0" smtClean="0"/>
              <a:t>LID can also be referred to as </a:t>
            </a:r>
            <a:r>
              <a:rPr lang="en-US" b="1" dirty="0" smtClean="0"/>
              <a:t>green infrastructure. </a:t>
            </a:r>
          </a:p>
          <a:p>
            <a:r>
              <a:rPr lang="en-US" dirty="0" smtClean="0"/>
              <a:t> Practices can include vegetation on rooftops, rain barrels, permeable pavements, and bio-retention facilities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6553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LID </a:t>
            </a:r>
            <a:endParaRPr lang="en-US" dirty="0"/>
          </a:p>
        </p:txBody>
      </p:sp>
      <p:pic>
        <p:nvPicPr>
          <p:cNvPr id="4" name="Content Placeholder 3" descr="Lalariche: Tejados verdes.- Green roof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03" y="1872119"/>
            <a:ext cx="2892347" cy="1901718"/>
          </a:xfrm>
        </p:spPr>
      </p:pic>
      <p:pic>
        <p:nvPicPr>
          <p:cNvPr id="5" name="Picture 4" descr="Rain Garden - My Edmonds New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84" y="1872119"/>
            <a:ext cx="5176433" cy="3882325"/>
          </a:xfrm>
          <a:prstGeom prst="rect">
            <a:avLst/>
          </a:prstGeom>
        </p:spPr>
      </p:pic>
      <p:pic>
        <p:nvPicPr>
          <p:cNvPr id="6" name="Picture 5" descr="File:Concrete grid paving.jpg - LID SWM Planning and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351" y="365125"/>
            <a:ext cx="2345254" cy="3804834"/>
          </a:xfrm>
          <a:prstGeom prst="rect">
            <a:avLst/>
          </a:prstGeom>
        </p:spPr>
      </p:pic>
      <p:pic>
        <p:nvPicPr>
          <p:cNvPr id="7" name="Picture 6" descr="Stormwater Management in Hinsdale, IL | One neighborhood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6" y="3955268"/>
            <a:ext cx="3604624" cy="2404256"/>
          </a:xfrm>
          <a:prstGeom prst="rect">
            <a:avLst/>
          </a:prstGeom>
        </p:spPr>
      </p:pic>
      <p:pic>
        <p:nvPicPr>
          <p:cNvPr id="8" name="Picture 7" descr="Our New Rain Barrel | Breaking New Ground in Zo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1351" y="4277532"/>
            <a:ext cx="1662194" cy="221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95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6036</TotalTime>
  <Words>511</Words>
  <Application>Microsoft Office PowerPoint</Application>
  <PresentationFormat>Widescreen</PresentationFormat>
  <Paragraphs>45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Stormwater and Why it Matters</vt:lpstr>
      <vt:lpstr>What is Stormwater? </vt:lpstr>
      <vt:lpstr>PowerPoint Presentation</vt:lpstr>
      <vt:lpstr>The Hydrological Cycle</vt:lpstr>
      <vt:lpstr>PowerPoint Presentation</vt:lpstr>
      <vt:lpstr>Most Common Stormwater Pollutants</vt:lpstr>
      <vt:lpstr>Non-Point Source Pollution</vt:lpstr>
      <vt:lpstr>Low Impact Development</vt:lpstr>
      <vt:lpstr>Examples of LID </vt:lpstr>
      <vt:lpstr>How to Prevent NPS Pollution</vt:lpstr>
      <vt:lpstr>Want to Get Involved?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Stormwater</dc:title>
  <dc:creator>Caren A. Shorthouse</dc:creator>
  <cp:lastModifiedBy>Caren A. Shorthouse</cp:lastModifiedBy>
  <cp:revision>20</cp:revision>
  <dcterms:created xsi:type="dcterms:W3CDTF">2021-11-04T16:06:35Z</dcterms:created>
  <dcterms:modified xsi:type="dcterms:W3CDTF">2022-01-10T18:13:04Z</dcterms:modified>
</cp:coreProperties>
</file>